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91" r:id="rId5"/>
    <p:sldId id="260" r:id="rId6"/>
    <p:sldId id="271" r:id="rId7"/>
    <p:sldId id="286" r:id="rId8"/>
    <p:sldId id="262" r:id="rId9"/>
    <p:sldId id="263" r:id="rId10"/>
    <p:sldId id="277" r:id="rId11"/>
    <p:sldId id="280" r:id="rId12"/>
    <p:sldId id="278" r:id="rId13"/>
    <p:sldId id="272" r:id="rId14"/>
    <p:sldId id="281" r:id="rId15"/>
    <p:sldId id="283" r:id="rId16"/>
    <p:sldId id="285" r:id="rId17"/>
    <p:sldId id="276" r:id="rId18"/>
    <p:sldId id="282" r:id="rId19"/>
    <p:sldId id="288" r:id="rId20"/>
    <p:sldId id="289" r:id="rId21"/>
    <p:sldId id="287" r:id="rId22"/>
    <p:sldId id="290" r:id="rId23"/>
    <p:sldId id="292" r:id="rId24"/>
    <p:sldId id="265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 Сыроежкин" initials="ИС" lastIdx="4" clrIdx="0">
    <p:extLst>
      <p:ext uri="{19B8F6BF-5375-455C-9EA6-DF929625EA0E}">
        <p15:presenceInfo xmlns:p15="http://schemas.microsoft.com/office/powerpoint/2012/main" userId="9c774644be5a01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9" autoAdjust="0"/>
    <p:restoredTop sz="94780" autoAdjust="0"/>
  </p:normalViewPr>
  <p:slideViewPr>
    <p:cSldViewPr snapToGrid="0">
      <p:cViewPr varScale="1">
        <p:scale>
          <a:sx n="109" d="100"/>
          <a:sy n="109" d="100"/>
        </p:scale>
        <p:origin x="87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2T21:36:10.571" idx="2">
    <p:pos x="316" y="1946"/>
    <p:text>TARSE - 
Его целью был анализ влияния экологического стресса, особенностей жизненного цикла и повреждений ДНК в космосе (на борту космического корабля) на eutardigrade Paramacrobiotus richtersi (Murray, 1911). В этом проекте активные и ангидробиотические тихоходки подвергались воздействию радиации в условиях микрогравитации.</p:text>
    <p:extLst>
      <p:ext uri="{C676402C-5697-4E1C-873F-D02D1690AC5C}">
        <p15:threadingInfo xmlns:p15="http://schemas.microsoft.com/office/powerpoint/2012/main" timeZoneBias="-600"/>
      </p:ext>
    </p:extLst>
  </p:cm>
  <p:cm authorId="1" dt="2021-01-22T21:36:30.464" idx="3">
    <p:pos x="308" y="2254"/>
    <p:text>TARDIS - 
В эксперименте шведских учёных тихоходок видов Richtersius coronifer и Milnesium tardigradum разделили на три группы. Одна из них по прибытии на орбиту оказалась в условиях вакуума и была подвергнута воздействию космической радиации. Другая группа, кроме этого, также подверглась облучению ультрафиолетом A и B (280—400 нм). Третья группа животных испытала воздействие полного спектра ультрафиолета (116—400 нм). Все тихоходки находились в состоянии анабиоза. После 10 дней, проведённых в открытом космосе, практически все организмы были иссушены, но на борту космического аппарата тихоходки вернулись к нормальному состоянию. Большинство животных, подвергшихся облучению ультрафиолетом с длиной волны 280—400 нм, выжили и оказались способны к воспроизводству. Однако жёсткое ультрафиолетовое облучение оказало критическое воздействие, лишь 12 % животных третьей группы выжили, все они принадлежали к виду Milnesium tardigradum. Тем не менее, выжившие смогли дать нормальное потомство, хотя их плодовитость оказалась ниже, чем у контрольной группы, находившейся на Земле. Все животные из третьей группы погибли через несколько дней после возвращения на Землю.</p:text>
    <p:extLst>
      <p:ext uri="{C676402C-5697-4E1C-873F-D02D1690AC5C}">
        <p15:threadingInfo xmlns:p15="http://schemas.microsoft.com/office/powerpoint/2012/main" timeZoneBias="-600"/>
      </p:ext>
    </p:extLst>
  </p:cm>
  <p:cm authorId="1" dt="2021-01-22T21:36:42.470" idx="4">
    <p:pos x="334" y="2557"/>
    <p:text>RoTarRad - 
ученые исследовали влияние на начальную выживаемость, долгосрочную выживаемость и плодовитость отдельных видов лимно-земных тардиград в экстремальных стрессовых условиях (в основном космическое излучение)</p:text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43A91-5F89-4F71-BA3D-96636DCFE947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11243-1E45-4C3F-8684-9158F79540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1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11243-1E45-4C3F-8684-9158F79540C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58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11243-1E45-4C3F-8684-9158F79540C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18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E474-15DC-4CBD-96F7-192A265F61B7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04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65B39-9F0C-4302-803F-F615ED44D94D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37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C4AFB-E89A-44DE-990E-C0406F2344BE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71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CA35E-D173-4BF9-9B9E-6B20CDA1DA5B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68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B28B5-5DF9-4CCF-A35D-FD5F2AAED250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17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2E08-631C-4A98-9004-998720A203C6}" type="datetime1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53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9FE1-19B0-4211-9CA0-993F88E91FB5}" type="datetime1">
              <a:rPr lang="ru-RU" smtClean="0"/>
              <a:t>08.06.2021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3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61C8-1D7B-4FFD-80CA-A590F6DB9B5D}" type="datetime1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0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2D2B-98E8-4C58-946B-DD78C4A6A6F8}" type="datetime1">
              <a:rPr lang="ru-RU" smtClean="0"/>
              <a:t>08.06.2021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5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9A6C-CBEE-47D4-A749-A767D8D1464C}" type="datetime1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08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0DC9-A338-4BFD-A4EF-6A069E282400}" type="datetime1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68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DC307-3C0C-4C2A-AF34-B50E2648922B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390DE-F2FE-4BA1-A2FE-5FD08601AE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62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55877" y="254977"/>
            <a:ext cx="8918333" cy="716545"/>
          </a:xfrm>
        </p:spPr>
        <p:txBody>
          <a:bodyPr>
            <a:noAutofit/>
          </a:bodyPr>
          <a:lstStyle/>
          <a:p>
            <a:r>
              <a:rPr lang="ru-RU" sz="4800" dirty="0" smtClean="0"/>
              <a:t>Доклад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4511" y="926156"/>
            <a:ext cx="9141068" cy="436652"/>
          </a:xfrm>
        </p:spPr>
        <p:txBody>
          <a:bodyPr/>
          <a:lstStyle/>
          <a:p>
            <a:r>
              <a:rPr lang="ru-RU" dirty="0" smtClean="0"/>
              <a:t>По теме выпускной квалификационной работы магистра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04" y="2487823"/>
            <a:ext cx="4721482" cy="3147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8147" y="6256495"/>
            <a:ext cx="48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Студент группы </a:t>
            </a:r>
            <a:r>
              <a:rPr lang="ru-RU" dirty="0" smtClean="0"/>
              <a:t>М9119дзз</a:t>
            </a:r>
            <a:r>
              <a:rPr lang="ru-RU" dirty="0" smtClean="0"/>
              <a:t>: Самодуров Эльдар</a:t>
            </a:r>
            <a:endParaRPr lang="ru-RU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011968" y="1427134"/>
            <a:ext cx="7983417" cy="911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Разработка модуля для исследования выживания тихоходок на борту спутника формата </a:t>
            </a:r>
            <a:r>
              <a:rPr lang="ru-RU" sz="2800" b="1" dirty="0" err="1" smtClean="0"/>
              <a:t>Cub</a:t>
            </a:r>
            <a:r>
              <a:rPr lang="en-US" sz="2800" b="1" dirty="0" smtClean="0"/>
              <a:t>e</a:t>
            </a:r>
            <a:r>
              <a:rPr lang="ru-RU" sz="2800" b="1" dirty="0" err="1" smtClean="0"/>
              <a:t>sat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9343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398"/>
          </a:xfrm>
        </p:spPr>
        <p:txBody>
          <a:bodyPr/>
          <a:lstStyle/>
          <a:p>
            <a:r>
              <a:rPr lang="ru-RU" dirty="0" smtClean="0"/>
              <a:t>Методика эксперимента: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59524"/>
            <a:ext cx="6674224" cy="2417152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200" dirty="0" smtClean="0"/>
              <a:t>Создание благоприятной среды с использованием воздушной смеси, питательной жидкости и комфортной температуры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200" dirty="0" smtClean="0"/>
              <a:t>Создание неблагоприятной среды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7660" t="3038" r="17208" b="65155"/>
          <a:stretch/>
        </p:blipFill>
        <p:spPr>
          <a:xfrm>
            <a:off x="7715249" y="365126"/>
            <a:ext cx="4233204" cy="26701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7380" t="50381" r="18240" b="18394"/>
          <a:stretch/>
        </p:blipFill>
        <p:spPr>
          <a:xfrm>
            <a:off x="7428106" y="3327685"/>
            <a:ext cx="4520347" cy="2831815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838200" y="3535016"/>
            <a:ext cx="5676167" cy="2417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200" dirty="0" smtClean="0"/>
              <a:t>Проблемы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-RU" sz="2200" dirty="0" smtClean="0"/>
              <a:t>Сложность детектирования</a:t>
            </a:r>
            <a:endParaRPr lang="en-US" sz="2200" dirty="0" smtClean="0"/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-RU" sz="2200" dirty="0" smtClean="0"/>
              <a:t>Необходим </a:t>
            </a:r>
            <a:r>
              <a:rPr lang="ru-RU" sz="2200" dirty="0" smtClean="0"/>
              <a:t>плоский субстрат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-RU" sz="2200" dirty="0" smtClean="0"/>
              <a:t>Затухание воды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-RU" sz="2200" dirty="0" smtClean="0"/>
              <a:t>Пропускные возможности микросетки</a:t>
            </a:r>
          </a:p>
        </p:txBody>
      </p:sp>
    </p:spTree>
    <p:extLst>
      <p:ext uri="{BB962C8B-B14F-4D97-AF65-F5344CB8AC3E}">
        <p14:creationId xmlns:p14="http://schemas.microsoft.com/office/powerpoint/2010/main" val="36635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398"/>
          </a:xfrm>
        </p:spPr>
        <p:txBody>
          <a:bodyPr/>
          <a:lstStyle/>
          <a:p>
            <a:r>
              <a:rPr lang="ru-RU" dirty="0" smtClean="0"/>
              <a:t>Методика эксперимента: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2012" y="1459524"/>
            <a:ext cx="6665259" cy="4833700"/>
          </a:xfrm>
        </p:spPr>
        <p:txBody>
          <a:bodyPr>
            <a:normAutofit lnSpcReduction="10000"/>
          </a:bodyPr>
          <a:lstStyle/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/>
              <a:t>Отслеживание активности тихоходок на различных этапах эксперимента с помощью фотокамеры и алгоритма </a:t>
            </a:r>
            <a:r>
              <a:rPr lang="en-US" sz="2400" dirty="0"/>
              <a:t>MPEG (Moving Picture Experts Group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/>
              <a:t>Сжатие изображений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/>
              <a:t>Передача изображений и соответствующей телеметрии (температуры и давления) на Землю для последующего анализа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ru-RU" sz="2400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80" y="1459524"/>
            <a:ext cx="4542161" cy="31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7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398"/>
          </a:xfrm>
        </p:spPr>
        <p:txBody>
          <a:bodyPr/>
          <a:lstStyle/>
          <a:p>
            <a:r>
              <a:rPr lang="ru-RU" dirty="0" smtClean="0"/>
              <a:t>Требования эксперимента: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71248"/>
            <a:ext cx="10881946" cy="391930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Модуль ограничен объемом 1</a:t>
            </a:r>
            <a:r>
              <a:rPr lang="en-US" dirty="0" smtClean="0"/>
              <a:t>U </a:t>
            </a:r>
            <a:r>
              <a:rPr lang="ru-RU" dirty="0" smtClean="0"/>
              <a:t>(10 х 10 х 10 см)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Система </a:t>
            </a:r>
            <a:r>
              <a:rPr lang="ru-RU" dirty="0" smtClean="0"/>
              <a:t>с управляемыми параметрами температуры и давления среды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5-7 </a:t>
            </a:r>
            <a:r>
              <a:rPr lang="ru-RU" dirty="0" smtClean="0"/>
              <a:t>циклов стравливания и наполнения камеры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Не токсичная среда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Высокая точность получаемых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30380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Контейнер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94447" y="1619437"/>
            <a:ext cx="6221506" cy="31677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200" b="1" dirty="0" smtClean="0"/>
              <a:t>Внешние части </a:t>
            </a:r>
            <a:r>
              <a:rPr lang="ru-RU" sz="2200" dirty="0" smtClean="0"/>
              <a:t>– алюминий</a:t>
            </a:r>
          </a:p>
          <a:p>
            <a:pPr>
              <a:lnSpc>
                <a:spcPct val="150000"/>
              </a:lnSpc>
            </a:pPr>
            <a:r>
              <a:rPr lang="ru-RU" sz="2200" b="1" dirty="0" smtClean="0"/>
              <a:t>Подложка и перегородки </a:t>
            </a:r>
            <a:r>
              <a:rPr lang="ru-RU" sz="2200" dirty="0" smtClean="0"/>
              <a:t>– оргстекло</a:t>
            </a:r>
          </a:p>
          <a:p>
            <a:pPr>
              <a:lnSpc>
                <a:spcPct val="150000"/>
              </a:lnSpc>
            </a:pPr>
            <a:r>
              <a:rPr lang="ru-RU" sz="2200" b="1" dirty="0" smtClean="0"/>
              <a:t>Верхнее стекло </a:t>
            </a:r>
            <a:r>
              <a:rPr lang="ru-RU" sz="2200" dirty="0" smtClean="0"/>
              <a:t>– прочное чистое лабораторное стекло</a:t>
            </a:r>
          </a:p>
          <a:p>
            <a:pPr>
              <a:lnSpc>
                <a:spcPct val="150000"/>
              </a:lnSpc>
            </a:pPr>
            <a:r>
              <a:rPr lang="ru-RU" sz="2200" b="1" dirty="0" smtClean="0"/>
              <a:t>Дополнительный герметик</a:t>
            </a:r>
            <a:r>
              <a:rPr lang="ru-RU" sz="2200" dirty="0" smtClean="0"/>
              <a:t> – эпоксидная смола</a:t>
            </a:r>
            <a:endParaRPr lang="ru-RU" sz="2200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01815" y="131230"/>
            <a:ext cx="4411908" cy="3427758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6901815" y="3710049"/>
            <a:ext cx="4410228" cy="269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Контейнер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94447" y="1619437"/>
            <a:ext cx="6221506" cy="46199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200" b="1" dirty="0" smtClean="0"/>
              <a:t>Отверстия для пневмотрубок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ru-RU" sz="2200" b="1" dirty="0" smtClean="0"/>
              <a:t>Отверстия для проводки датчиков</a:t>
            </a:r>
          </a:p>
          <a:p>
            <a:pPr>
              <a:lnSpc>
                <a:spcPct val="150000"/>
              </a:lnSpc>
            </a:pPr>
            <a:endParaRPr lang="ru-RU" sz="2200" dirty="0" smtClean="0"/>
          </a:p>
          <a:p>
            <a:pPr>
              <a:lnSpc>
                <a:spcPct val="150000"/>
              </a:lnSpc>
            </a:pPr>
            <a:endParaRPr lang="ru-RU" sz="2200" dirty="0"/>
          </a:p>
          <a:p>
            <a:pPr>
              <a:lnSpc>
                <a:spcPct val="150000"/>
              </a:lnSpc>
            </a:pP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ru-RU" sz="2200" b="1" dirty="0" smtClean="0"/>
              <a:t>Пространство для тихоходок</a:t>
            </a:r>
          </a:p>
          <a:p>
            <a:pPr>
              <a:lnSpc>
                <a:spcPct val="150000"/>
              </a:lnSpc>
            </a:pPr>
            <a:r>
              <a:rPr lang="ru-RU" sz="2200" b="1" dirty="0" smtClean="0"/>
              <a:t>Пространство для размещения датчиков</a:t>
            </a:r>
            <a:endParaRPr lang="ru-RU" sz="2200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t="52401" r="56697"/>
          <a:stretch/>
        </p:blipFill>
        <p:spPr>
          <a:xfrm>
            <a:off x="7628965" y="819057"/>
            <a:ext cx="2645597" cy="2259363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4536141" y="1619437"/>
            <a:ext cx="4069977" cy="3293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5082988" y="2214282"/>
            <a:ext cx="3989294" cy="4034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Рисунок 18"/>
          <p:cNvPicPr/>
          <p:nvPr/>
        </p:nvPicPr>
        <p:blipFill rotWithShape="1">
          <a:blip r:embed="rId2"/>
          <a:srcRect l="49684" t="13573" r="20650" b="46412"/>
          <a:stretch/>
        </p:blipFill>
        <p:spPr>
          <a:xfrm>
            <a:off x="8095129" y="3881853"/>
            <a:ext cx="2312894" cy="2423789"/>
          </a:xfrm>
          <a:prstGeom prst="rect">
            <a:avLst/>
          </a:prstGeom>
        </p:spPr>
      </p:pic>
      <p:cxnSp>
        <p:nvCxnSpPr>
          <p:cNvPr id="25" name="Прямая со стрелкой 24"/>
          <p:cNvCxnSpPr/>
          <p:nvPr/>
        </p:nvCxnSpPr>
        <p:spPr>
          <a:xfrm>
            <a:off x="4231341" y="5093748"/>
            <a:ext cx="4720422" cy="2043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5734918" y="5644590"/>
            <a:ext cx="3516658" cy="1181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2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Контейнер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94447" y="2085601"/>
            <a:ext cx="6209147" cy="20823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Контейнер в физическом исполнении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Создан для лабораторных испытаний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 rotWithShape="1">
          <a:blip r:embed="rId2"/>
          <a:srcRect b="10261"/>
          <a:stretch/>
        </p:blipFill>
        <p:spPr bwMode="auto">
          <a:xfrm rot="328388">
            <a:off x="7051711" y="374878"/>
            <a:ext cx="4625975" cy="311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/>
          <p:cNvPicPr/>
          <p:nvPr/>
        </p:nvPicPr>
        <p:blipFill rotWithShape="1">
          <a:blip r:embed="rId3"/>
          <a:srcRect l="16146" t="13754" r="4911" b="14178"/>
          <a:stretch/>
        </p:blipFill>
        <p:spPr bwMode="auto">
          <a:xfrm rot="21431293">
            <a:off x="6678092" y="3341085"/>
            <a:ext cx="4601210" cy="3150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394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Эксперименты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2529" t="6497" r="8643" b="24362"/>
          <a:stretch/>
        </p:blipFill>
        <p:spPr>
          <a:xfrm>
            <a:off x="838200" y="1272988"/>
            <a:ext cx="5009831" cy="3295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1390" t="-291" r="6936" b="9608"/>
          <a:stretch/>
        </p:blipFill>
        <p:spPr>
          <a:xfrm>
            <a:off x="6832600" y="56088"/>
            <a:ext cx="4279901" cy="35639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16667" t="9444" r="8055" b="7593"/>
          <a:stretch/>
        </p:blipFill>
        <p:spPr>
          <a:xfrm>
            <a:off x="5575300" y="3114070"/>
            <a:ext cx="4406900" cy="3642604"/>
          </a:xfrm>
          <a:prstGeom prst="rect">
            <a:avLst/>
          </a:prstGeom>
        </p:spPr>
      </p:pic>
      <p:sp>
        <p:nvSpPr>
          <p:cNvPr id="11" name="Объект 3"/>
          <p:cNvSpPr>
            <a:spLocks noGrp="1"/>
          </p:cNvSpPr>
          <p:nvPr>
            <p:ph idx="1"/>
          </p:nvPr>
        </p:nvSpPr>
        <p:spPr>
          <a:xfrm>
            <a:off x="549116" y="4861514"/>
            <a:ext cx="4556284" cy="15924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Зафиксированное давление:</a:t>
            </a:r>
          </a:p>
          <a:p>
            <a:pPr marL="0" indent="0">
              <a:buNone/>
            </a:pPr>
            <a:r>
              <a:rPr lang="ru-RU" dirty="0" smtClean="0"/>
              <a:t>17 мм рт. ст.</a:t>
            </a:r>
          </a:p>
          <a:p>
            <a:pPr marL="0" indent="0">
              <a:buNone/>
            </a:pPr>
            <a:r>
              <a:rPr lang="ru-RU" dirty="0" smtClean="0"/>
              <a:t>2200 Па</a:t>
            </a:r>
          </a:p>
          <a:p>
            <a:pPr marL="0" indent="0">
              <a:buNone/>
            </a:pPr>
            <a:r>
              <a:rPr lang="ru-RU" dirty="0" smtClean="0"/>
              <a:t>0,022 </a:t>
            </a:r>
            <a:r>
              <a:rPr lang="ru-RU" dirty="0" err="1" smtClean="0"/>
              <a:t>атм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6490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Датчики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1" y="1535205"/>
            <a:ext cx="8553264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Критериями качества для выбора датчика температуры </a:t>
            </a:r>
            <a:r>
              <a:rPr lang="ru-RU" sz="2400" dirty="0" smtClean="0"/>
              <a:t>являются: </a:t>
            </a:r>
            <a:r>
              <a:rPr lang="ru-RU" sz="2400" dirty="0"/>
              <a:t>компактность, малый вес, широкий температурный диапазон, низкий рабочий ток. </a:t>
            </a:r>
            <a:r>
              <a:rPr lang="ru-RU" sz="2400" dirty="0" smtClean="0"/>
              <a:t>Была </a:t>
            </a:r>
            <a:r>
              <a:rPr lang="ru-RU" sz="2400" dirty="0"/>
              <a:t>выбрана модель HEL-705-T-1-12-C1, -200/260 </a:t>
            </a:r>
            <a:r>
              <a:rPr lang="ru-RU" sz="2400" dirty="0" smtClean="0"/>
              <a:t>100Om </a:t>
            </a:r>
            <a:r>
              <a:rPr lang="ru-RU" sz="2400" dirty="0"/>
              <a:t>0.1 компании </a:t>
            </a:r>
            <a:r>
              <a:rPr lang="en-US" sz="2400" dirty="0" smtClean="0"/>
              <a:t>Honeywell</a:t>
            </a:r>
            <a:r>
              <a:rPr lang="ru-RU" sz="2400" dirty="0" smtClean="0"/>
              <a:t>. 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Данный </a:t>
            </a:r>
            <a:r>
              <a:rPr lang="ru-RU" sz="2400" dirty="0"/>
              <a:t>экземпляр отличается высокой точностью измерений (погрешность составляет 0,1%) и широкий температурный диапазон (от -200 до +260ºС).</a:t>
            </a:r>
          </a:p>
          <a:p>
            <a:endParaRPr lang="ru-RU" dirty="0"/>
          </a:p>
        </p:txBody>
      </p:sp>
      <p:pic>
        <p:nvPicPr>
          <p:cNvPr id="5" name="Picture 2" descr="HEL-705-T-1-12-C1 Honeywell Терморезисторы, цена, купить в ДКО Электронщи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465" y="2026706"/>
            <a:ext cx="2800535" cy="280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kurokesu.com/shop/image/cache/catalog/C1_PRO/IMG_2332_r-1000x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3" t="24019" r="21720" b="18210"/>
          <a:stretch/>
        </p:blipFill>
        <p:spPr bwMode="auto">
          <a:xfrm>
            <a:off x="7795845" y="509954"/>
            <a:ext cx="3393831" cy="25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Камера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314" y="1272988"/>
            <a:ext cx="7086601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/>
              <a:t>Была выбрана камера </a:t>
            </a:r>
            <a:r>
              <a:rPr lang="en-US" sz="2400" dirty="0" err="1" smtClean="0"/>
              <a:t>Kurokesu</a:t>
            </a:r>
            <a:r>
              <a:rPr lang="en-US" sz="2400" dirty="0" smtClean="0"/>
              <a:t> C1 Pro</a:t>
            </a:r>
            <a:endParaRPr lang="ru-RU" sz="2400" dirty="0" smtClean="0"/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Объектив </a:t>
            </a:r>
            <a:r>
              <a:rPr lang="en-US" sz="2400" dirty="0"/>
              <a:t>Kowa LM3NCM | 1/1.8" 3.5mm</a:t>
            </a:r>
            <a:endParaRPr lang="ru-RU" sz="2400" dirty="0" smtClean="0"/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Тихоходки </a:t>
            </a:r>
            <a:r>
              <a:rPr lang="ru-RU" sz="2400" dirty="0" smtClean="0"/>
              <a:t>хорошо различимы на небольшой кратность, начиная с 40х</a:t>
            </a:r>
            <a:endParaRPr lang="ru-RU" sz="2400" dirty="0"/>
          </a:p>
          <a:p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61228" y="3022891"/>
            <a:ext cx="27051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1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Баллон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315" y="1272988"/>
            <a:ext cx="6380286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/>
              <a:t>Заказной стальной баллон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Требуется небольшое рабочее давление (около 6 атм.)</a:t>
            </a:r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76989" y="1848951"/>
            <a:ext cx="5460637" cy="24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35465"/>
            <a:ext cx="10515600" cy="971306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Цель </a:t>
            </a:r>
            <a:r>
              <a:rPr lang="ru-RU" sz="4800" dirty="0" smtClean="0"/>
              <a:t>работы: 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94902"/>
            <a:ext cx="6793523" cy="2711205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10000"/>
              </a:lnSpc>
            </a:pPr>
            <a:r>
              <a:rPr lang="ru-RU" sz="3200" dirty="0" smtClean="0"/>
              <a:t>Создание </a:t>
            </a:r>
            <a:r>
              <a:rPr lang="ru-RU" sz="3200" dirty="0"/>
              <a:t>технического устройства для проведение биологических экспериментов над микроскопическими животными (тихоходками), с целью определения их жизнеспособности в условиях открытого космоса, на борту малого космического аппарата формата </a:t>
            </a:r>
            <a:r>
              <a:rPr lang="ru-RU" sz="3200" dirty="0" err="1" smtClean="0"/>
              <a:t>Cub</a:t>
            </a:r>
            <a:r>
              <a:rPr lang="en-US" sz="3200" dirty="0" smtClean="0"/>
              <a:t>sat</a:t>
            </a:r>
            <a:r>
              <a:rPr lang="ru-RU" sz="3200" dirty="0" smtClean="0"/>
              <a:t>.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56" y="2035907"/>
            <a:ext cx="3492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862"/>
          </a:xfrm>
        </p:spPr>
        <p:txBody>
          <a:bodyPr/>
          <a:lstStyle/>
          <a:p>
            <a:r>
              <a:rPr lang="ru-RU" dirty="0" smtClean="0"/>
              <a:t>Клапаны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315" y="1272988"/>
            <a:ext cx="6380286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VHS</a:t>
            </a:r>
            <a:r>
              <a:rPr lang="ru-RU" sz="2400" dirty="0"/>
              <a:t> </a:t>
            </a:r>
            <a:r>
              <a:rPr lang="ru-RU" sz="2400" dirty="0" smtClean="0"/>
              <a:t>серия компании </a:t>
            </a:r>
            <a:r>
              <a:rPr lang="en-US" sz="2400" dirty="0" smtClean="0"/>
              <a:t>Lee company</a:t>
            </a:r>
            <a:endParaRPr lang="ru-RU" sz="2400" dirty="0" smtClean="0"/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Высокоточная дозировка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Миниатюрный размер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Гибко настраиваемый режим работы</a:t>
            </a:r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https://www.theleeco.com/sites/leecompany/cache/file/35045059-5056-A81F-DDA5D17CD077A2D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6" t="8659" r="11624" b="8615"/>
          <a:stretch/>
        </p:blipFill>
        <p:spPr bwMode="auto">
          <a:xfrm>
            <a:off x="7986347" y="804888"/>
            <a:ext cx="3302978" cy="50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2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Модуль целиком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06315" y="1272988"/>
            <a:ext cx="3022722" cy="43136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/>
              <a:t>Предлагаемая компоновка полезной нагрузки</a:t>
            </a:r>
          </a:p>
          <a:p>
            <a:pPr algn="just">
              <a:lnSpc>
                <a:spcPct val="150000"/>
              </a:lnSpc>
            </a:pPr>
            <a:endParaRPr lang="ru-RU" sz="2400" dirty="0"/>
          </a:p>
          <a:p>
            <a:pPr algn="just">
              <a:lnSpc>
                <a:spcPct val="100000"/>
              </a:lnSpc>
            </a:pPr>
            <a:r>
              <a:rPr lang="ru-RU" sz="2400" dirty="0" smtClean="0"/>
              <a:t>Габариты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2400" dirty="0" smtClean="0"/>
              <a:t>(80 х 48 х 92 мм)</a:t>
            </a:r>
            <a:endParaRPr lang="ru-RU" sz="2400" dirty="0" smtClean="0"/>
          </a:p>
          <a:p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35" y="962025"/>
            <a:ext cx="4072842" cy="50188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024" y="246514"/>
            <a:ext cx="2840572" cy="32770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885" y="3429794"/>
            <a:ext cx="2844711" cy="33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4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Модуль в составе спутника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92014" y="1272987"/>
            <a:ext cx="4709747" cy="464423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/>
              <a:t>Разработаны алюминиевые крепления для надежной фиксации внутри спутника.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Вес конструкции без спутника </a:t>
            </a:r>
            <a:r>
              <a:rPr lang="ru-RU" sz="2400" dirty="0"/>
              <a:t>о</a:t>
            </a:r>
            <a:r>
              <a:rPr lang="ru-RU" sz="2400" dirty="0" smtClean="0"/>
              <a:t>коло 650 г.</a:t>
            </a:r>
            <a:endParaRPr lang="ru-RU" sz="2400" dirty="0" smtClean="0"/>
          </a:p>
          <a:p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797" y="911883"/>
            <a:ext cx="6060466" cy="594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4" y="158441"/>
            <a:ext cx="10515600" cy="907862"/>
          </a:xfrm>
        </p:spPr>
        <p:txBody>
          <a:bodyPr/>
          <a:lstStyle/>
          <a:p>
            <a:r>
              <a:rPr lang="ru-RU" dirty="0" smtClean="0"/>
              <a:t>Симуляция испытаний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92015" y="1272987"/>
            <a:ext cx="3971194" cy="464423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/>
              <a:t>Разработаны алюминиевые крепления для надежной фиксации внутри спутника.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/>
              <a:t>Вес конструкции без спутника </a:t>
            </a:r>
            <a:r>
              <a:rPr lang="ru-RU" sz="2400" dirty="0"/>
              <a:t>о</a:t>
            </a:r>
            <a:r>
              <a:rPr lang="ru-RU" sz="2400" dirty="0" smtClean="0"/>
              <a:t>коло 650 г.</a:t>
            </a:r>
            <a:endParaRPr lang="ru-RU" sz="2400" dirty="0" smtClean="0"/>
          </a:p>
          <a:p>
            <a:endParaRPr lang="ru-RU" dirty="0"/>
          </a:p>
        </p:txBody>
      </p:sp>
      <p:sp>
        <p:nvSpPr>
          <p:cNvPr id="7" name="AutoShape 8" descr="300X Microscope Lens for Raspberry Pi High Quality Camera with C Mount -  Seeed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77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dirty="0" smtClean="0"/>
              <a:t>Спасибо за внимание</a:t>
            </a:r>
            <a:endParaRPr lang="ru-RU" sz="7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34" y="1465140"/>
            <a:ext cx="3781731" cy="3781731"/>
          </a:xfr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8801100" y="5829300"/>
            <a:ext cx="2719754" cy="791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smtClean="0"/>
              <a:t>Вопросики?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885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398"/>
          </a:xfrm>
        </p:spPr>
        <p:txBody>
          <a:bodyPr/>
          <a:lstStyle/>
          <a:p>
            <a:r>
              <a:rPr lang="ru-RU" dirty="0" smtClean="0"/>
              <a:t>Задачи </a:t>
            </a:r>
            <a:r>
              <a:rPr lang="ru-RU" dirty="0" smtClean="0"/>
              <a:t>работы: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ru-RU" dirty="0"/>
              <a:t>Определить научные и </a:t>
            </a:r>
            <a:r>
              <a:rPr lang="ru-RU" dirty="0" smtClean="0"/>
              <a:t>технические возможности для предполагаемого устройства</a:t>
            </a:r>
            <a:endParaRPr lang="ru-RU" dirty="0" smtClean="0"/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ru-RU" dirty="0" smtClean="0"/>
              <a:t>Разработать модель </a:t>
            </a:r>
            <a:r>
              <a:rPr lang="ru-RU" dirty="0"/>
              <a:t>исследовательского модуля для осуществления автоматических экспериментов над </a:t>
            </a:r>
            <a:r>
              <a:rPr lang="ru-RU" dirty="0" smtClean="0"/>
              <a:t>тихоходками в космосе </a:t>
            </a:r>
            <a:r>
              <a:rPr lang="ru-RU" dirty="0" smtClean="0"/>
              <a:t>в </a:t>
            </a:r>
            <a:r>
              <a:rPr lang="ru-RU" dirty="0" smtClean="0"/>
              <a:t>качестве полезной нагрузки спутника </a:t>
            </a:r>
            <a:r>
              <a:rPr lang="en-US" dirty="0" smtClean="0"/>
              <a:t>CubeSat</a:t>
            </a:r>
            <a:r>
              <a:rPr lang="ru-RU" dirty="0" smtClean="0"/>
              <a:t>;</a:t>
            </a:r>
          </a:p>
          <a:p>
            <a:pPr algn="just"/>
            <a:r>
              <a:rPr lang="ru-RU" dirty="0" smtClean="0"/>
              <a:t>Разработать конструкторское решение для каждой подсистемы модуля;</a:t>
            </a:r>
          </a:p>
        </p:txBody>
      </p:sp>
    </p:spTree>
    <p:extLst>
      <p:ext uri="{BB962C8B-B14F-4D97-AF65-F5344CB8AC3E}">
        <p14:creationId xmlns:p14="http://schemas.microsoft.com/office/powerpoint/2010/main" val="323522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3918"/>
            <a:ext cx="10515600" cy="900967"/>
          </a:xfrm>
        </p:spPr>
        <p:txBody>
          <a:bodyPr/>
          <a:lstStyle/>
          <a:p>
            <a:r>
              <a:rPr lang="ru-RU" dirty="0" smtClean="0"/>
              <a:t>Почему </a:t>
            </a:r>
            <a:r>
              <a:rPr lang="en-US" dirty="0" err="1" smtClean="0"/>
              <a:t>Cubesat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Низкая стоимость;</a:t>
            </a:r>
            <a:endParaRPr lang="ru-RU" baseline="30000" dirty="0" smtClean="0"/>
          </a:p>
          <a:p>
            <a:r>
              <a:rPr lang="ru-RU" dirty="0" smtClean="0"/>
              <a:t>Модульное строение;</a:t>
            </a:r>
          </a:p>
          <a:p>
            <a:r>
              <a:rPr lang="ru-RU" dirty="0" smtClean="0"/>
              <a:t>Упрощенное тестирование и валидация;</a:t>
            </a:r>
          </a:p>
          <a:p>
            <a:r>
              <a:rPr lang="en-US" dirty="0" smtClean="0"/>
              <a:t>Opensource</a:t>
            </a:r>
            <a:r>
              <a:rPr lang="ru-RU" dirty="0"/>
              <a:t> </a:t>
            </a:r>
            <a:r>
              <a:rPr lang="ru-RU" dirty="0" smtClean="0"/>
              <a:t>архитектуры;</a:t>
            </a:r>
          </a:p>
          <a:p>
            <a:r>
              <a:rPr lang="ru-RU" dirty="0" smtClean="0"/>
              <a:t>Низкие риски;</a:t>
            </a:r>
          </a:p>
          <a:p>
            <a:r>
              <a:rPr lang="ru-RU" dirty="0"/>
              <a:t>Идеальны для образовательных целей;</a:t>
            </a:r>
          </a:p>
          <a:p>
            <a:r>
              <a:rPr lang="ru-RU" dirty="0"/>
              <a:t>Идеальны для небольших независимых </a:t>
            </a:r>
            <a:r>
              <a:rPr lang="ru-RU" dirty="0" smtClean="0"/>
              <a:t>исследований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8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3918"/>
            <a:ext cx="10515600" cy="900967"/>
          </a:xfrm>
        </p:spPr>
        <p:txBody>
          <a:bodyPr/>
          <a:lstStyle/>
          <a:p>
            <a:r>
              <a:rPr lang="ru-RU" dirty="0" smtClean="0"/>
              <a:t>Схожие эксперименты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945423"/>
            <a:ext cx="10515600" cy="1805871"/>
          </a:xfrm>
        </p:spPr>
        <p:txBody>
          <a:bodyPr/>
          <a:lstStyle/>
          <a:p>
            <a:r>
              <a:rPr lang="en-US" dirty="0"/>
              <a:t>Tardigrade Resistance to Space Effects (TARSE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err="1"/>
              <a:t>Tardigrada</a:t>
            </a:r>
            <a:r>
              <a:rPr lang="en-US" dirty="0"/>
              <a:t> In Space </a:t>
            </a:r>
            <a:r>
              <a:rPr lang="en-US" dirty="0" smtClean="0"/>
              <a:t>(</a:t>
            </a:r>
            <a:r>
              <a:rPr lang="en-US" dirty="0"/>
              <a:t>TARDIS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smtClean="0"/>
              <a:t> Rotifers</a:t>
            </a:r>
            <a:r>
              <a:rPr lang="en-US" dirty="0"/>
              <a:t>, Tardigrades and </a:t>
            </a:r>
            <a:r>
              <a:rPr lang="en-US" dirty="0" smtClean="0"/>
              <a:t>Radiation</a:t>
            </a:r>
            <a:r>
              <a:rPr lang="ru-RU" dirty="0" smtClean="0"/>
              <a:t> (</a:t>
            </a:r>
            <a:r>
              <a:rPr lang="en-US" dirty="0" err="1"/>
              <a:t>RoTaRad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943101"/>
            <a:ext cx="10515600" cy="900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/>
              <a:t>С 2007 года на борту «ФОТОН-М3»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75580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3918"/>
            <a:ext cx="10515600" cy="900967"/>
          </a:xfrm>
        </p:spPr>
        <p:txBody>
          <a:bodyPr/>
          <a:lstStyle/>
          <a:p>
            <a:r>
              <a:rPr lang="ru-RU" dirty="0" smtClean="0"/>
              <a:t>Эксперименты на борту </a:t>
            </a:r>
            <a:r>
              <a:rPr lang="en-US" dirty="0" err="1" smtClean="0"/>
              <a:t>Cubesat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549909"/>
            <a:ext cx="10515600" cy="900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/>
              <a:t>Эксперименты</a:t>
            </a:r>
            <a:r>
              <a:rPr lang="en-US" sz="3200" dirty="0" smtClean="0"/>
              <a:t> NASA*</a:t>
            </a:r>
            <a:r>
              <a:rPr lang="ru-RU" sz="3200" dirty="0" smtClean="0"/>
              <a:t> </a:t>
            </a:r>
            <a:endParaRPr lang="ru-RU" sz="320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921000" y="6356350"/>
            <a:ext cx="6680200" cy="365125"/>
          </a:xfrm>
        </p:spPr>
        <p:txBody>
          <a:bodyPr/>
          <a:lstStyle/>
          <a:p>
            <a:pPr algn="just"/>
            <a:r>
              <a:rPr lang="en-US" dirty="0" smtClean="0"/>
              <a:t>* Luis </a:t>
            </a:r>
            <a:r>
              <a:rPr lang="en-US" dirty="0" err="1" smtClean="0"/>
              <a:t>Zea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Microbiological </a:t>
            </a:r>
            <a:r>
              <a:rPr lang="en-US" dirty="0"/>
              <a:t>Experiments Onboard </a:t>
            </a:r>
            <a:r>
              <a:rPr lang="en-US" dirty="0" err="1"/>
              <a:t>CubeSats</a:t>
            </a:r>
            <a:r>
              <a:rPr lang="en-US" dirty="0"/>
              <a:t> – A Review and Prospects. 1 </a:t>
            </a:r>
            <a:r>
              <a:rPr lang="en-US" dirty="0" err="1"/>
              <a:t>st</a:t>
            </a:r>
            <a:r>
              <a:rPr lang="en-US" dirty="0"/>
              <a:t> Latin American IAA CubeSat Workshop - </a:t>
            </a:r>
            <a:r>
              <a:rPr lang="en-US" dirty="0" err="1"/>
              <a:t>Techn</a:t>
            </a:r>
            <a:r>
              <a:rPr lang="en-US" dirty="0"/>
              <a:t> Session XIII: PAYLOAD December 8-11, 2014, Brasília, Brazil 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14181"/>
              </p:ext>
            </p:extLst>
          </p:nvPr>
        </p:nvGraphicFramePr>
        <p:xfrm>
          <a:off x="1069975" y="2615141"/>
          <a:ext cx="8128000" cy="199305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578574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714665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719576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5084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60988"/>
                  </a:ext>
                </a:extLst>
              </a:tr>
              <a:tr h="433494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GeneSat</a:t>
                      </a:r>
                      <a:r>
                        <a:rPr lang="en-US" sz="2000" dirty="0" smtClean="0"/>
                        <a:t> – 1 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2006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Бактерии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924089"/>
                  </a:ext>
                </a:extLst>
              </a:tr>
              <a:tr h="317289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PharmaSat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2009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Дрожи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48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O/OREOS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2010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Микроорганизмы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26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SporeSat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2014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Растения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363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7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3918"/>
            <a:ext cx="10515600" cy="900967"/>
          </a:xfrm>
        </p:spPr>
        <p:txBody>
          <a:bodyPr/>
          <a:lstStyle/>
          <a:p>
            <a:r>
              <a:rPr lang="ru-RU" dirty="0" smtClean="0"/>
              <a:t>Эксперименты на борту </a:t>
            </a:r>
            <a:r>
              <a:rPr lang="en-US" dirty="0" err="1" smtClean="0"/>
              <a:t>Cubesat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3674"/>
          <a:stretch/>
        </p:blipFill>
        <p:spPr bwMode="auto">
          <a:xfrm>
            <a:off x="6717322" y="1274885"/>
            <a:ext cx="5328139" cy="176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" b="487"/>
          <a:stretch/>
        </p:blipFill>
        <p:spPr bwMode="auto">
          <a:xfrm>
            <a:off x="8660423" y="3151310"/>
            <a:ext cx="2250413" cy="3618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Нижний колонтитул 4"/>
          <p:cNvSpPr txBox="1">
            <a:spLocks/>
          </p:cNvSpPr>
          <p:nvPr/>
        </p:nvSpPr>
        <p:spPr>
          <a:xfrm>
            <a:off x="298938" y="6405040"/>
            <a:ext cx="8361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*</a:t>
            </a:r>
            <a:r>
              <a:rPr lang="en-US" dirty="0" err="1" smtClean="0"/>
              <a:t>Driedger</a:t>
            </a:r>
            <a:r>
              <a:rPr lang="en-US" dirty="0"/>
              <a:t>, M., </a:t>
            </a:r>
            <a:r>
              <a:rPr lang="en-US" dirty="0" err="1"/>
              <a:t>Platero,V</a:t>
            </a:r>
            <a:r>
              <a:rPr lang="en-US" dirty="0"/>
              <a:t>., </a:t>
            </a:r>
            <a:r>
              <a:rPr lang="en-US" dirty="0" err="1"/>
              <a:t>Taverner</a:t>
            </a:r>
            <a:r>
              <a:rPr lang="en-US" dirty="0"/>
              <a:t>, M.. (2018). TSAT4: A Modular 3U CubeSat Characterizing Anabaena Cylindrica in Low Earth Orbit. </a:t>
            </a:r>
            <a:r>
              <a:rPr lang="ru-RU" dirty="0"/>
              <a:t>32</a:t>
            </a:r>
            <a:r>
              <a:rPr lang="en-US" dirty="0" err="1"/>
              <a:t>nd</a:t>
            </a:r>
            <a:r>
              <a:rPr lang="en-US" dirty="0"/>
              <a:t> Annual AIAA</a:t>
            </a:r>
            <a:r>
              <a:rPr lang="ru-RU" dirty="0"/>
              <a:t>/</a:t>
            </a:r>
            <a:r>
              <a:rPr lang="en-US" dirty="0"/>
              <a:t>USU Conference on Small Satellites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0823" y="1666293"/>
            <a:ext cx="58937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2018 году 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коллектив 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университета Манитоба 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описал</a:t>
            </a:r>
            <a:r>
              <a:rPr lang="en-US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конструкцию полезной нагрузки для эксперимента над сине-зеленой водорослью </a:t>
            </a:r>
            <a:r>
              <a:rPr lang="en-US" sz="2400" dirty="0" smtClean="0">
                <a:latin typeface="+mj-lt"/>
                <a:ea typeface="Calibri" panose="020F0502020204030204" pitchFamily="34" charset="0"/>
              </a:rPr>
              <a:t>Anabaena cylindrica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 борту наноспутника </a:t>
            </a: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SAT</a:t>
            </a:r>
            <a:r>
              <a:rPr lang="ru-RU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2400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30823" y="3858890"/>
            <a:ext cx="76932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Calibri" panose="020F0502020204030204" pitchFamily="34" charset="0"/>
              </a:rPr>
              <a:t>По методике эксперимента предполагалось облучать ячейки с водорослью инфракрасным излучением с помощью светодиодов, и фиксировать степень поглощения излучения с помощью фотодиода. </a:t>
            </a:r>
          </a:p>
        </p:txBody>
      </p:sp>
    </p:spTree>
    <p:extLst>
      <p:ext uri="{BB962C8B-B14F-4D97-AF65-F5344CB8AC3E}">
        <p14:creationId xmlns:p14="http://schemas.microsoft.com/office/powerpoint/2010/main" val="32569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5656"/>
            <a:ext cx="10515600" cy="1147152"/>
          </a:xfrm>
        </p:spPr>
        <p:txBody>
          <a:bodyPr/>
          <a:lstStyle/>
          <a:p>
            <a:r>
              <a:rPr lang="ru-RU" dirty="0" smtClean="0"/>
              <a:t>Состав системы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807925" y="1266092"/>
            <a:ext cx="1931377" cy="11693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Спутник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36076" y="3477113"/>
            <a:ext cx="1790701" cy="107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Бортовой компьютер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99334" y="3565036"/>
            <a:ext cx="1790701" cy="107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СЭП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83903" y="3565036"/>
            <a:ext cx="1790701" cy="1072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Полезная нагрузка</a:t>
            </a:r>
            <a:endParaRPr lang="ru-RU" sz="2400" dirty="0">
              <a:solidFill>
                <a:schemeClr val="tx1"/>
              </a:solidFill>
            </a:endParaRPr>
          </a:p>
        </p:txBody>
      </p:sp>
      <p:cxnSp>
        <p:nvCxnSpPr>
          <p:cNvPr id="16" name="Прямая со стрелкой 15"/>
          <p:cNvCxnSpPr>
            <a:stCxn id="5" idx="0"/>
          </p:cNvCxnSpPr>
          <p:nvPr/>
        </p:nvCxnSpPr>
        <p:spPr>
          <a:xfrm flipV="1">
            <a:off x="2331427" y="2338510"/>
            <a:ext cx="2238427" cy="113860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0"/>
          </p:cNvCxnSpPr>
          <p:nvPr/>
        </p:nvCxnSpPr>
        <p:spPr>
          <a:xfrm flipH="1" flipV="1">
            <a:off x="6393474" y="2589334"/>
            <a:ext cx="901211" cy="97570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7" idx="0"/>
          </p:cNvCxnSpPr>
          <p:nvPr/>
        </p:nvCxnSpPr>
        <p:spPr>
          <a:xfrm flipH="1" flipV="1">
            <a:off x="6866792" y="2224454"/>
            <a:ext cx="2812462" cy="1340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87" y="4923202"/>
            <a:ext cx="1138195" cy="113819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43" y="4923202"/>
            <a:ext cx="978099" cy="97809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008905" y="3565036"/>
            <a:ext cx="1790701" cy="107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СОС</a:t>
            </a:r>
            <a:endParaRPr lang="ru-RU" sz="2400" dirty="0">
              <a:solidFill>
                <a:schemeClr val="tx1"/>
              </a:solidFill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4167745" y="4813102"/>
            <a:ext cx="1473020" cy="1525144"/>
            <a:chOff x="3881495" y="4655848"/>
            <a:chExt cx="1890486" cy="1890486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136" y="5135489"/>
              <a:ext cx="931204" cy="931204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495" y="4655848"/>
              <a:ext cx="1890486" cy="1890486"/>
            </a:xfrm>
            <a:prstGeom prst="rect">
              <a:avLst/>
            </a:prstGeom>
          </p:spPr>
        </p:pic>
      </p:grpSp>
      <p:cxnSp>
        <p:nvCxnSpPr>
          <p:cNvPr id="21" name="Прямая со стрелкой 20"/>
          <p:cNvCxnSpPr>
            <a:stCxn id="12" idx="0"/>
          </p:cNvCxnSpPr>
          <p:nvPr/>
        </p:nvCxnSpPr>
        <p:spPr>
          <a:xfrm flipV="1">
            <a:off x="4904256" y="2589334"/>
            <a:ext cx="362784" cy="97570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8410" y="4881260"/>
            <a:ext cx="1180137" cy="1180137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97" y="213312"/>
            <a:ext cx="957161" cy="957161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8014918" y="1168129"/>
            <a:ext cx="2694109" cy="6329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Система</a:t>
            </a:r>
          </a:p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телекоммуникации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32" name="Прямая со стрелкой 31"/>
          <p:cNvCxnSpPr>
            <a:stCxn id="31" idx="1"/>
          </p:cNvCxnSpPr>
          <p:nvPr/>
        </p:nvCxnSpPr>
        <p:spPr>
          <a:xfrm flipH="1">
            <a:off x="6866792" y="1484591"/>
            <a:ext cx="1148126" cy="1771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8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5656"/>
            <a:ext cx="10515600" cy="1147152"/>
          </a:xfrm>
        </p:spPr>
        <p:txBody>
          <a:bodyPr/>
          <a:lstStyle/>
          <a:p>
            <a:r>
              <a:rPr lang="ru-RU" dirty="0" smtClean="0"/>
              <a:t>Состав системы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39826" y="3307981"/>
            <a:ext cx="2107222" cy="1229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Контейнер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256886" y="1764689"/>
            <a:ext cx="1673101" cy="7411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Камера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792916" y="3546723"/>
            <a:ext cx="1746737" cy="75247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Выходной клапан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34252" y="5172930"/>
            <a:ext cx="1469779" cy="673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Освещение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652346" y="3546721"/>
            <a:ext cx="1746737" cy="75247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Входной клапан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10047500" y="1546041"/>
            <a:ext cx="2064728" cy="47538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Вакуум</a:t>
            </a:r>
            <a:endParaRPr lang="ru-RU" dirty="0"/>
          </a:p>
        </p:txBody>
      </p:sp>
      <p:cxnSp>
        <p:nvCxnSpPr>
          <p:cNvPr id="9" name="Прямая со стрелкой 8"/>
          <p:cNvCxnSpPr>
            <a:stCxn id="4" idx="3"/>
            <a:endCxn id="13" idx="1"/>
          </p:cNvCxnSpPr>
          <p:nvPr/>
        </p:nvCxnSpPr>
        <p:spPr>
          <a:xfrm>
            <a:off x="1905000" y="3922955"/>
            <a:ext cx="747346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3" idx="3"/>
            <a:endCxn id="7" idx="1"/>
          </p:cNvCxnSpPr>
          <p:nvPr/>
        </p:nvCxnSpPr>
        <p:spPr>
          <a:xfrm flipV="1">
            <a:off x="4399083" y="3922956"/>
            <a:ext cx="6407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7" idx="3"/>
            <a:endCxn id="11" idx="1"/>
          </p:cNvCxnSpPr>
          <p:nvPr/>
        </p:nvCxnSpPr>
        <p:spPr>
          <a:xfrm>
            <a:off x="7147048" y="3922956"/>
            <a:ext cx="645868" cy="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10" idx="2"/>
            <a:endCxn id="7" idx="0"/>
          </p:cNvCxnSpPr>
          <p:nvPr/>
        </p:nvCxnSpPr>
        <p:spPr>
          <a:xfrm>
            <a:off x="6093437" y="2505808"/>
            <a:ext cx="0" cy="80217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12" idx="0"/>
          </p:cNvCxnSpPr>
          <p:nvPr/>
        </p:nvCxnSpPr>
        <p:spPr>
          <a:xfrm flipH="1" flipV="1">
            <a:off x="6913264" y="4537931"/>
            <a:ext cx="55878" cy="6349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868441" y="1149717"/>
            <a:ext cx="151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395654" y="1149717"/>
            <a:ext cx="9348981" cy="5075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/>
          <p:cNvSpPr txBox="1"/>
          <p:nvPr/>
        </p:nvSpPr>
        <p:spPr>
          <a:xfrm>
            <a:off x="395654" y="1190107"/>
            <a:ext cx="151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Подсистема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45124" y="2993869"/>
            <a:ext cx="1359876" cy="1858171"/>
          </a:xfrm>
          <a:prstGeom prst="roundRect">
            <a:avLst>
              <a:gd name="adj" fmla="val 50000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700" dirty="0" smtClean="0"/>
              <a:t>Газовый</a:t>
            </a:r>
          </a:p>
          <a:p>
            <a:pPr algn="ctr"/>
            <a:r>
              <a:rPr lang="ru-RU" sz="1700" dirty="0" smtClean="0"/>
              <a:t>б</a:t>
            </a:r>
            <a:r>
              <a:rPr lang="ru-RU" sz="1700" dirty="0" smtClean="0"/>
              <a:t>аллон</a:t>
            </a:r>
            <a:endParaRPr lang="ru-RU" sz="1700" dirty="0" smtClean="0"/>
          </a:p>
        </p:txBody>
      </p:sp>
      <p:cxnSp>
        <p:nvCxnSpPr>
          <p:cNvPr id="8" name="Прямая соединительная линия 7"/>
          <p:cNvCxnSpPr>
            <a:endCxn id="53" idx="1"/>
          </p:cNvCxnSpPr>
          <p:nvPr/>
        </p:nvCxnSpPr>
        <p:spPr>
          <a:xfrm>
            <a:off x="775627" y="5509600"/>
            <a:ext cx="383698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1854" y="511840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Питание</a:t>
            </a:r>
            <a:endParaRPr lang="ru-RU" dirty="0"/>
          </a:p>
        </p:txBody>
      </p:sp>
      <p:cxnSp>
        <p:nvCxnSpPr>
          <p:cNvPr id="30" name="Прямая соединительная линия 29"/>
          <p:cNvCxnSpPr>
            <a:stCxn id="12" idx="3"/>
          </p:cNvCxnSpPr>
          <p:nvPr/>
        </p:nvCxnSpPr>
        <p:spPr>
          <a:xfrm>
            <a:off x="7704031" y="5509600"/>
            <a:ext cx="109602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endCxn id="11" idx="2"/>
          </p:cNvCxnSpPr>
          <p:nvPr/>
        </p:nvCxnSpPr>
        <p:spPr>
          <a:xfrm flipV="1">
            <a:off x="8666284" y="4299194"/>
            <a:ext cx="1" cy="12237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13" idx="2"/>
          </p:cNvCxnSpPr>
          <p:nvPr/>
        </p:nvCxnSpPr>
        <p:spPr>
          <a:xfrm flipH="1">
            <a:off x="3518388" y="4299192"/>
            <a:ext cx="7327" cy="123746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endCxn id="13" idx="0"/>
          </p:cNvCxnSpPr>
          <p:nvPr/>
        </p:nvCxnSpPr>
        <p:spPr>
          <a:xfrm>
            <a:off x="3525714" y="2135248"/>
            <a:ext cx="1" cy="141147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10" idx="1"/>
          </p:cNvCxnSpPr>
          <p:nvPr/>
        </p:nvCxnSpPr>
        <p:spPr>
          <a:xfrm flipH="1" flipV="1">
            <a:off x="3525714" y="2135248"/>
            <a:ext cx="173117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1" idx="3"/>
            <a:endCxn id="3" idx="2"/>
          </p:cNvCxnSpPr>
          <p:nvPr/>
        </p:nvCxnSpPr>
        <p:spPr>
          <a:xfrm flipV="1">
            <a:off x="9539653" y="3922955"/>
            <a:ext cx="507847" cy="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flipV="1">
            <a:off x="6629583" y="773570"/>
            <a:ext cx="17585" cy="97545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4" name="Рисунок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1" y="5646753"/>
            <a:ext cx="421461" cy="421461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4612611" y="5172930"/>
            <a:ext cx="1309962" cy="6733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О</a:t>
            </a:r>
            <a:r>
              <a:rPr lang="ru-RU" sz="2000" dirty="0" smtClean="0">
                <a:solidFill>
                  <a:schemeClr val="tx1"/>
                </a:solidFill>
              </a:rPr>
              <a:t>богрев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55" name="Прямая соединительная линия 54"/>
          <p:cNvCxnSpPr>
            <a:stCxn id="53" idx="3"/>
            <a:endCxn id="12" idx="1"/>
          </p:cNvCxnSpPr>
          <p:nvPr/>
        </p:nvCxnSpPr>
        <p:spPr>
          <a:xfrm>
            <a:off x="5922573" y="5509600"/>
            <a:ext cx="31167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V="1">
            <a:off x="5256886" y="4559636"/>
            <a:ext cx="142267" cy="61329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672</Words>
  <Application>Microsoft Office PowerPoint</Application>
  <PresentationFormat>Широкоэкранный</PresentationFormat>
  <Paragraphs>132</Paragraphs>
  <Slides>24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Тема Office</vt:lpstr>
      <vt:lpstr>Доклад</vt:lpstr>
      <vt:lpstr>Цель работы: </vt:lpstr>
      <vt:lpstr>Задачи работы:</vt:lpstr>
      <vt:lpstr>Почему Cubesat?</vt:lpstr>
      <vt:lpstr>Схожие эксперименты</vt:lpstr>
      <vt:lpstr>Эксперименты на борту Cubesat</vt:lpstr>
      <vt:lpstr>Эксперименты на борту Cubesat</vt:lpstr>
      <vt:lpstr>Состав системы</vt:lpstr>
      <vt:lpstr>Состав системы</vt:lpstr>
      <vt:lpstr>Методика эксперимента:</vt:lpstr>
      <vt:lpstr>Методика эксперимента:</vt:lpstr>
      <vt:lpstr>Требования эксперимента:</vt:lpstr>
      <vt:lpstr>Контейнер</vt:lpstr>
      <vt:lpstr>Контейнер</vt:lpstr>
      <vt:lpstr>Контейнер</vt:lpstr>
      <vt:lpstr>Эксперименты</vt:lpstr>
      <vt:lpstr>Датчики</vt:lpstr>
      <vt:lpstr>Камера</vt:lpstr>
      <vt:lpstr>Баллон</vt:lpstr>
      <vt:lpstr>Клапаны</vt:lpstr>
      <vt:lpstr>Модуль целиком</vt:lpstr>
      <vt:lpstr>Модуль в составе спутника</vt:lpstr>
      <vt:lpstr>Симуляция испытаний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Сыроежкин</dc:creator>
  <cp:lastModifiedBy>Иван Сыроежкин</cp:lastModifiedBy>
  <cp:revision>81</cp:revision>
  <dcterms:created xsi:type="dcterms:W3CDTF">2020-01-24T14:00:15Z</dcterms:created>
  <dcterms:modified xsi:type="dcterms:W3CDTF">2021-06-09T03:51:25Z</dcterms:modified>
</cp:coreProperties>
</file>